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510" y="10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/>
              <a:t>Second level 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 smtClean="0">
              <a:sym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 smtClean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 smtClean="0"/>
              <a:t>Click to edit Master text styles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  <a:endParaRPr lang="en-US" dirty="0" smtClean="0"/>
          </a:p>
          <a:p>
            <a:pPr lvl="2"/>
            <a:r>
              <a:rPr lang="en-US" dirty="0" smtClean="0"/>
              <a:t>Third level</a:t>
            </a:r>
            <a:endParaRPr lang="en-US" dirty="0"/>
          </a:p>
          <a:p>
            <a:pPr lvl="3"/>
            <a:r>
              <a:rPr lang="en-US" dirty="0" smtClean="0"/>
              <a:t>Fourth level</a:t>
            </a:r>
            <a:endParaRPr lang="en-US" dirty="0"/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5" y="1364615"/>
            <a:ext cx="12191365" cy="3422015"/>
          </a:xfrm>
        </p:spPr>
        <p:txBody>
          <a:bodyPr>
            <a:noAutofit/>
          </a:bodyPr>
          <a:p>
            <a:r>
              <a:rPr lang="ru-RU" altLang="en-US" sz="9600" b="1">
                <a:latin typeface="Times New Roman" panose="02020603050405020304" charset="0"/>
                <a:cs typeface="Times New Roman" panose="02020603050405020304" charset="0"/>
              </a:rPr>
              <a:t>День казачей воинской славы</a:t>
            </a:r>
            <a:endParaRPr lang="ru-RU" altLang="en-US" sz="9600" b="1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885" y="677545"/>
            <a:ext cx="8068310" cy="5375910"/>
          </a:xfrm>
          <a:prstGeom prst="rect">
            <a:avLst/>
          </a:prstGeom>
        </p:spPr>
      </p:pic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487045" y="592455"/>
            <a:ext cx="4413885" cy="5786755"/>
          </a:xfrm>
        </p:spPr>
        <p:txBody>
          <a:bodyPr>
            <a:noAutofit/>
          </a:bodyPr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2000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году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правление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Войскового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казачьего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общества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" altLang="en-US" sz="2400"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Всевеликое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Войско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Донское</a:t>
            </a:r>
            <a:r>
              <a:rPr lang="" altLang="en-US" sz="2400">
                <a:latin typeface="Times New Roman" panose="02020603050405020304" charset="0"/>
                <a:cs typeface="Times New Roman" panose="02020603050405020304" charset="0"/>
              </a:rPr>
              <a:t>»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решило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восстановить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традицию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казаков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Кубани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Дона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отмечать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день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памяти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предков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казаков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павших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за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Отечество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так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как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это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происходило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1920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года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Считается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что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этот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день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начали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отмечать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честь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победы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крупнейшем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сражении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армией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Наполеона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1813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году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под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Лейпцигом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сражении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которое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было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названо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" altLang="en-US" sz="2400"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Битвой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народов</a:t>
            </a:r>
            <a:r>
              <a:rPr lang="" altLang="en-US" sz="2400">
                <a:latin typeface="Times New Roman" panose="02020603050405020304" charset="0"/>
                <a:cs typeface="Times New Roman" panose="02020603050405020304" charset="0"/>
              </a:rPr>
              <a:t>»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котором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важную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роль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сыграли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казачьи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подразделения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66700" y="250190"/>
            <a:ext cx="11603355" cy="1405255"/>
          </a:xfrm>
        </p:spPr>
        <p:txBody>
          <a:bodyPr/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Кого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называли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казаками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?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Казаками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называли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тех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кто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нёс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военную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службу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найму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Поселившись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Дону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стали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они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называться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Донскими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казаками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5250815" y="4229735"/>
            <a:ext cx="6618605" cy="2247900"/>
          </a:xfrm>
          <a:prstGeom prst="rect">
            <a:avLst/>
          </a:prstGeom>
        </p:spPr>
        <p:txBody>
          <a:bodyPr>
            <a:noAutofit/>
          </a:bodyPr>
          <a:p>
            <a:pPr algn="just"/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Много кочевых народов пытались обосноваться на</a:t>
            </a:r>
            <a:r>
              <a:rPr lang="ru-RU" altLang="en-US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берегах Дона, прежде чем на Дону утвердилось </a:t>
            </a:r>
            <a:r>
              <a:rPr lang="ru-RU" altLang="en-US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казачество. Начиналось всё с нескольких десятков поселений. Первыми казаками были крестьяне, бежавшие из Руси, чтобы освободиться из крепостной </a:t>
            </a:r>
            <a:r>
              <a:rPr lang="ru-RU" altLang="en-US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неволи.</a:t>
            </a:r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Monotype Corsiva" panose="03010101010201010101"/>
              <a:cs typeface="Times New Roman" panose="02020603050405020304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935" y="1715135"/>
            <a:ext cx="4645660" cy="496189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8945" y="1164590"/>
            <a:ext cx="6077585" cy="30645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22250" y="191135"/>
            <a:ext cx="11678285" cy="922655"/>
          </a:xfrm>
        </p:spPr>
        <p:txBody>
          <a:bodyPr/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расселялись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станицам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крепостям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редутам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посёлкам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).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Занимались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земледелием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скотоводством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222250" y="5054600"/>
            <a:ext cx="11677650" cy="1551940"/>
          </a:xfrm>
          <a:prstGeom prst="rect">
            <a:avLst/>
          </a:prstGeom>
        </p:spPr>
        <p:txBody>
          <a:bodyPr>
            <a:noAutofit/>
          </a:bodyPr>
          <a:p>
            <a:pPr algn="just"/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Жилище казаков называлось «Казачий курень». </a:t>
            </a:r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Monotype Corsiva" panose="03010101010201010101"/>
              <a:cs typeface="Times New Roman" panose="02020603050405020304" charset="0"/>
            </a:endParaRPr>
          </a:p>
          <a:p>
            <a:pPr algn="just"/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Слово «курень» происходит от монгольского «куря», что</a:t>
            </a:r>
            <a:r>
              <a:rPr lang="ru-RU" altLang="en-US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 </a:t>
            </a:r>
            <a:r>
              <a:rPr lang="en-US" altLang="zh-CN" sz="24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означает стойбище в форме круга. Расположение комнат в таком доме шло по кругу. В курень можно было попасть, поднимаясь по закрытому со всех сторон балкону – галерее.</a:t>
            </a:r>
            <a:endParaRPr lang="en-US" altLang="zh-CN" sz="2400">
              <a:solidFill>
                <a:srgbClr val="000000"/>
              </a:solidFill>
              <a:latin typeface="Times New Roman" panose="02020603050405020304" charset="0"/>
              <a:ea typeface="Monotype Corsiva" panose="03010101010201010101"/>
              <a:cs typeface="Times New Roman" panose="02020603050405020304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3660" y="996315"/>
            <a:ext cx="9626600" cy="40582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07975" y="4734560"/>
            <a:ext cx="11592560" cy="2038350"/>
          </a:xfrm>
        </p:spPr>
        <p:txBody>
          <a:bodyPr>
            <a:normAutofit lnSpcReduction="10000"/>
          </a:bodyPr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Казачье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жилище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прошло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путь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от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землянки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глинобитными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полами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составля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ющей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одной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теплой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комнаты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–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избы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холодных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сеней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–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чана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–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много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-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комнатных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жилых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домов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Сначала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строили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курени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состоящие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двух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комнат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–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прихожки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горницы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–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разделенных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между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собой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печью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Такой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получил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название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" altLang="en-US" sz="2400"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пятистенок</a:t>
            </a:r>
            <a:r>
              <a:rPr lang="" altLang="en-US" sz="2400">
                <a:latin typeface="Times New Roman" panose="02020603050405020304" charset="0"/>
                <a:cs typeface="Times New Roman" panose="02020603050405020304" charset="0"/>
              </a:rPr>
              <a:t>»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потому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что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кроме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четырех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наружных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стен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нем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была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внутренняя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разделявшая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комнаты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такому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дому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примыкали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сени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чулан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галдарея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10" y="144145"/>
            <a:ext cx="11193145" cy="45910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79400" y="219710"/>
            <a:ext cx="11677650" cy="819785"/>
          </a:xfrm>
        </p:spPr>
        <p:txBody>
          <a:bodyPr/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разделением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первой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комнаты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две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–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прихожку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стряпную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–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возник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трехкомнатный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курень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круглый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получивший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самое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широкое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распространение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400" y="1172210"/>
            <a:ext cx="4702175" cy="313690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525" y="3896360"/>
            <a:ext cx="4641215" cy="2776220"/>
          </a:xfrm>
          <a:prstGeom prst="rect">
            <a:avLst/>
          </a:prstGeom>
        </p:spPr>
      </p:pic>
      <p:sp>
        <p:nvSpPr>
          <p:cNvPr id="6" name="Текстовое поле 5"/>
          <p:cNvSpPr txBox="1"/>
          <p:nvPr/>
        </p:nvSpPr>
        <p:spPr>
          <a:xfrm>
            <a:off x="5725160" y="5047615"/>
            <a:ext cx="6231890" cy="1568450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en-US" altLang="zh-CN" sz="16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В переднем, красном углу находились иконы, среди которых почти обязательной была икона святого Николая Угодника, особо почитаемого казаками. Между иконами висели засушенные травы и украшения из цветной бумаги и колосьев. В углу стоял стол, накрытый скатертью. Вдоль стен располагались лавки ( у зажиточных казаков еще и стулья).</a:t>
            </a:r>
            <a:endParaRPr lang="en-US" altLang="zh-CN" sz="1600">
              <a:solidFill>
                <a:srgbClr val="000000"/>
              </a:solidFill>
              <a:latin typeface="Times New Roman" panose="02020603050405020304" charset="0"/>
              <a:ea typeface="Monotype Corsiva" panose="03010101010201010101"/>
              <a:cs typeface="Times New Roman" panose="02020603050405020304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160" y="1342390"/>
            <a:ext cx="6125845" cy="326771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60350" y="323850"/>
            <a:ext cx="11638915" cy="1726565"/>
          </a:xfrm>
        </p:spPr>
        <p:txBody>
          <a:bodyPr>
            <a:normAutofit lnSpcReduction="20000"/>
          </a:bodyPr>
          <a:p>
            <a:pPr algn="just">
              <a:lnSpc>
                <a:spcPct val="100000"/>
              </a:lnSpc>
            </a:pP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Все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стены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залы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были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увешены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оружием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сбруей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этой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комнате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стоял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постав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–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шкаф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для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" altLang="en-US" sz="2000">
                <a:latin typeface="Times New Roman" panose="02020603050405020304" charset="0"/>
                <a:cs typeface="Times New Roman" panose="02020603050405020304" charset="0"/>
              </a:rPr>
              <a:t>«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гостевой</a:t>
            </a:r>
            <a:r>
              <a:rPr lang="" altLang="en-US" sz="2000">
                <a:latin typeface="Times New Roman" panose="02020603050405020304" charset="0"/>
                <a:cs typeface="Times New Roman" panose="02020603050405020304" charset="0"/>
              </a:rPr>
              <a:t>»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посуды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со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стеклянными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дверцами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центре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зала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всегда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стоял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стол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фасадной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стены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одном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простенке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стоял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цветок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другом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висело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зеркало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стоял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полу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сундук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–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скрытня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окованный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железом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правом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углу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размещалась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кровать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покрытая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байковым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или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сшитым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лоскутков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одеялом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На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каждом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конце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кровати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лежали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по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две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взбитые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пуховые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подушки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20" y="1943735"/>
            <a:ext cx="5424805" cy="3330575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260350" y="5799455"/>
            <a:ext cx="11638915" cy="829945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en-US" altLang="zh-CN" sz="16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В спальне (домушке) стояла большая кровать с горой перин и подушек из приданого хозяйки. Около кровати висела люлька для младенца, в ней он находился до 4-6 месяцев, а затем ее заменяли на кованную из железа качающуюся люльку. В правом углу спальни стоял сундук, покрытый лоскутной постилкой. В нём хозяйка дома хранила приданное, одежду, украшения.</a:t>
            </a:r>
            <a:endParaRPr lang="en-US" altLang="zh-CN" sz="1600">
              <a:solidFill>
                <a:srgbClr val="000000"/>
              </a:solidFill>
              <a:latin typeface="Times New Roman" panose="02020603050405020304" charset="0"/>
              <a:ea typeface="Monotype Corsiva" panose="03010101010201010101"/>
              <a:cs typeface="Times New Roman" panose="02020603050405020304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3465" y="1749425"/>
            <a:ext cx="5577205" cy="37185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73380" y="313690"/>
            <a:ext cx="11403330" cy="1376680"/>
          </a:xfrm>
        </p:spPr>
        <p:txBody>
          <a:bodyPr/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Готовили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пищу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ели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пили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кухне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(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стряпной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).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кухне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кроме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печи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для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хлеба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размещалась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плита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для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приготовления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пищи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полки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домашней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утварью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кухни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имелся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выход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галерею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3380" y="1465580"/>
            <a:ext cx="5383530" cy="496189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6200140" y="4674235"/>
            <a:ext cx="5680075" cy="1753235"/>
          </a:xfrm>
          <a:prstGeom prst="rect">
            <a:avLst/>
          </a:prstGeom>
        </p:spPr>
        <p:txBody>
          <a:bodyPr wrap="square">
            <a:spAutoFit/>
          </a:bodyPr>
          <a:p>
            <a:pPr algn="just"/>
            <a:r>
              <a:rPr lang="en-US" altLang="zh-CN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В коридоре-галерее хозяйка хранила сбор лечебных</a:t>
            </a:r>
            <a:r>
              <a:rPr lang="ru-RU" altLang="en-US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 </a:t>
            </a:r>
            <a:r>
              <a:rPr lang="en-US" altLang="zh-CN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трав, ближе к выходу стоял сундук, на котором были ведра с водой, над ними висело коромысло, при помощи которого казачки носили воду. Тут же вдоль стен могли стоять лавки, стулья. Вот так в чистоте и уюте жили казаки в своих куренях.</a:t>
            </a:r>
            <a:endParaRPr lang="en-US" altLang="zh-CN">
              <a:solidFill>
                <a:srgbClr val="000000"/>
              </a:solidFill>
              <a:latin typeface="Times New Roman" panose="02020603050405020304" charset="0"/>
              <a:ea typeface="Monotype Corsiva" panose="03010101010201010101"/>
              <a:cs typeface="Times New Roman" panose="02020603050405020304" charset="0"/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100" y="1175385"/>
            <a:ext cx="5304155" cy="3498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819900" y="610870"/>
            <a:ext cx="4280535" cy="5635625"/>
          </a:xfrm>
        </p:spPr>
        <p:txBody>
          <a:bodyPr>
            <a:normAutofit fontScale="90000"/>
          </a:bodyPr>
          <a:p>
            <a:pPr algn="just"/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Казаки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любили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носить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военную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форму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Она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была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введена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1801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году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Форменная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одежда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состояла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куртки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шаровар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,</a:t>
            </a:r>
            <a:r>
              <a:rPr lang="ru-RU" altLang="en-US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заправленных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сапоги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пояса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портупеей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чекменя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шинели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кивера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Куртку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чекмень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шаровары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шили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синего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сукна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красными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выпушками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лампасами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казаков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лампас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означал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свободное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состояние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донцов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принадлежности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их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казачьему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сословию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по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цвету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войску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925" y="0"/>
            <a:ext cx="5254625" cy="68675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65125" y="314325"/>
            <a:ext cx="11403330" cy="1603375"/>
          </a:xfrm>
        </p:spPr>
        <p:txBody>
          <a:bodyPr/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Про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казаков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говорили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что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они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рождались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седле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Во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все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времена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они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считались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великолепными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наездниками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Военные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специалисты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оценивали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казачью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конницу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как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лучшую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мире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легкую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кавалерию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20" y="2075815"/>
            <a:ext cx="6433185" cy="427355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rcRect l="9877" r="8316"/>
          <a:stretch>
            <a:fillRect/>
          </a:stretch>
        </p:blipFill>
        <p:spPr>
          <a:xfrm>
            <a:off x="6346190" y="2348865"/>
            <a:ext cx="5422265" cy="372808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3060" y="186055"/>
            <a:ext cx="4187190" cy="3147060"/>
          </a:xfrm>
          <a:prstGeom prst="rect">
            <a:avLst/>
          </a:prstGeom>
        </p:spPr>
      </p:pic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213360" y="247650"/>
            <a:ext cx="11751945" cy="885190"/>
          </a:xfrm>
        </p:spPr>
        <p:txBody>
          <a:bodyPr/>
          <a:p>
            <a:pPr algn="just"/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Так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выглядит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старинная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одежда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казака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Костюм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казаков</a:t>
            </a:r>
            <a:r>
              <a:rPr lang="ru-RU" altLang="en-US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складывался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веками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За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столетия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покрой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их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не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400">
                <a:latin typeface="Times New Roman" panose="02020603050405020304" charset="0"/>
                <a:cs typeface="Times New Roman" panose="02020603050405020304" charset="0"/>
              </a:rPr>
              <a:t>изменился</a:t>
            </a:r>
            <a:r>
              <a:rPr lang="en-US" altLang="ru-RU" sz="24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4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90" y="1132840"/>
            <a:ext cx="2534285" cy="5518150"/>
          </a:xfrm>
          <a:prstGeom prst="rect">
            <a:avLst/>
          </a:prstGeom>
        </p:spPr>
      </p:pic>
      <p:sp>
        <p:nvSpPr>
          <p:cNvPr id="5" name="Текстовое поле 4"/>
          <p:cNvSpPr txBox="1"/>
          <p:nvPr/>
        </p:nvSpPr>
        <p:spPr>
          <a:xfrm>
            <a:off x="3319145" y="1132840"/>
            <a:ext cx="3154045" cy="5576570"/>
          </a:xfrm>
          <a:prstGeom prst="rect">
            <a:avLst/>
          </a:prstGeom>
        </p:spPr>
        <p:txBody>
          <a:bodyPr wrap="square">
            <a:noAutofit/>
          </a:bodyPr>
          <a:p>
            <a:pPr algn="just"/>
            <a:r>
              <a:rPr lang="en-US" altLang="zh-CN" sz="20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Головной убор занимает особое место в комплекте мужской одежды донских казаков. Шапка или фуражка </a:t>
            </a:r>
            <a:endParaRPr lang="en-US" altLang="zh-CN" sz="2000">
              <a:solidFill>
                <a:srgbClr val="000000"/>
              </a:solidFill>
              <a:latin typeface="Times New Roman" panose="02020603050405020304" charset="0"/>
              <a:ea typeface="Monotype Corsiva" panose="03010101010201010101"/>
              <a:cs typeface="Times New Roman" panose="02020603050405020304" charset="0"/>
            </a:endParaRPr>
          </a:p>
          <a:p>
            <a:pPr algn="just"/>
            <a:r>
              <a:rPr lang="en-US" altLang="zh-CN" sz="20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означали принадлежность его хозяина к казачеству и были овеяны огромным количеством легенд и сказаний. Шапка – продолжение головы. </a:t>
            </a:r>
            <a:endParaRPr lang="en-US" altLang="zh-CN" sz="2000">
              <a:solidFill>
                <a:srgbClr val="000000"/>
              </a:solidFill>
              <a:latin typeface="Times New Roman" panose="02020603050405020304" charset="0"/>
              <a:ea typeface="Monotype Corsiva" panose="03010101010201010101"/>
              <a:cs typeface="Times New Roman" panose="02020603050405020304" charset="0"/>
            </a:endParaRPr>
          </a:p>
          <a:p>
            <a:pPr algn="just"/>
            <a:r>
              <a:rPr lang="en-US" altLang="zh-CN" sz="2000">
                <a:solidFill>
                  <a:srgbClr val="000000"/>
                </a:solidFill>
                <a:latin typeface="Times New Roman" panose="02020603050405020304" charset="0"/>
                <a:ea typeface="Monotype Corsiva" panose="03010101010201010101"/>
                <a:cs typeface="Times New Roman" panose="02020603050405020304" charset="0"/>
              </a:rPr>
              <a:t>Форменная фуражка была синяя с красным околышем или кантом, а зимние шапки сохранили свой оригинальный, старо – казачий покрой. Они круглы и с низкой тульей.</a:t>
            </a:r>
            <a:endParaRPr lang="en-US" altLang="zh-CN" sz="2000">
              <a:solidFill>
                <a:srgbClr val="000000"/>
              </a:solidFill>
              <a:latin typeface="Times New Roman" panose="02020603050405020304" charset="0"/>
              <a:ea typeface="Monotype Corsiva" panose="03010101010201010101"/>
              <a:cs typeface="Times New Roman" panose="02020603050405020304" charset="0"/>
            </a:endParaRP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3"/>
          <a:srcRect l="5693" t="11914" r="4948" b="-991"/>
          <a:stretch>
            <a:fillRect/>
          </a:stretch>
        </p:blipFill>
        <p:spPr>
          <a:xfrm>
            <a:off x="6633845" y="2607310"/>
            <a:ext cx="3429000" cy="2568575"/>
          </a:xfrm>
          <a:prstGeom prst="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6784340" y="6005830"/>
            <a:ext cx="51809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Донские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казаки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всегда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носили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сапоги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никогда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endParaRPr lang="en-US" altLang="ru-RU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не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надевали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>
                <a:latin typeface="Times New Roman" panose="02020603050405020304" charset="0"/>
                <a:cs typeface="Times New Roman" panose="02020603050405020304" charset="0"/>
              </a:rPr>
              <a:t>лаптей</a:t>
            </a:r>
            <a:r>
              <a:rPr lang="en-US" altLang="ru-RU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9995" y="2886710"/>
            <a:ext cx="1769745" cy="26695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384175" y="4269740"/>
            <a:ext cx="11393805" cy="2322195"/>
          </a:xfrm>
        </p:spPr>
        <p:txBody>
          <a:bodyPr/>
          <a:p>
            <a:pPr algn="just"/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Костюм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донских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казачек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был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закрытый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накладной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расшитый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богатый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Костюмы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шили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льняных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шёлковых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хлопчатобумажных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тканей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однотонных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набивных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богатой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вышивкой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золотыми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серебряными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нитями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Все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ткани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были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привозными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en-US" altLang="ru-RU" sz="20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Ежедневный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женский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костюм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был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закрытым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ярким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Шился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он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из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льняных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хлопчатобумажных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тканей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Кофта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либо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кофта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баской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Пышная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юбка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присобранная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у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талии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Завеска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(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фартук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).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Платок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  <a:p>
            <a:pPr algn="just"/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Головные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уборы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отличались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большим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разнообразием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.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Самыми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распространенными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были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рогатая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кичка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,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колпак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и</a:t>
            </a:r>
            <a:r>
              <a:rPr lang="en-US" altLang="ru-RU" sz="2000"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altLang="en-US" sz="2000">
                <a:latin typeface="Times New Roman" panose="02020603050405020304" charset="0"/>
                <a:cs typeface="Times New Roman" panose="02020603050405020304" charset="0"/>
              </a:rPr>
              <a:t>платок</a:t>
            </a:r>
            <a:r>
              <a:rPr lang="ru-RU" altLang="en-US" sz="2000">
                <a:latin typeface="Times New Roman" panose="02020603050405020304" charset="0"/>
                <a:cs typeface="Times New Roman" panose="02020603050405020304" charset="0"/>
              </a:rPr>
              <a:t>.</a:t>
            </a:r>
            <a:endParaRPr lang="ru-RU" altLang="en-US" sz="200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600" y="330200"/>
            <a:ext cx="2585085" cy="393954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040" y="152400"/>
            <a:ext cx="2207895" cy="411734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rcRect l="22495" r="29140"/>
          <a:stretch>
            <a:fillRect/>
          </a:stretch>
        </p:blipFill>
        <p:spPr>
          <a:xfrm>
            <a:off x="6105525" y="152400"/>
            <a:ext cx="1728470" cy="247650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rcRect l="19962" r="23326"/>
          <a:stretch>
            <a:fillRect/>
          </a:stretch>
        </p:blipFill>
        <p:spPr>
          <a:xfrm>
            <a:off x="7833995" y="1784350"/>
            <a:ext cx="2087245" cy="2400300"/>
          </a:xfrm>
          <a:prstGeom prst="rect">
            <a:avLst/>
          </a:prstGeom>
        </p:spPr>
      </p:pic>
      <p:pic>
        <p:nvPicPr>
          <p:cNvPr id="8" name="Изображение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3755" y="152400"/>
            <a:ext cx="2282190" cy="22466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5041</Words>
  <Application>WPS Presentation</Application>
  <PresentationFormat>宽屏</PresentationFormat>
  <Paragraphs>47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8" baseType="lpstr">
      <vt:lpstr>Arial</vt:lpstr>
      <vt:lpstr>SimSun</vt:lpstr>
      <vt:lpstr>Wingdings</vt:lpstr>
      <vt:lpstr>Calibri Light</vt:lpstr>
      <vt:lpstr>Arial Unicode MS</vt:lpstr>
      <vt:lpstr>Calibri</vt:lpstr>
      <vt:lpstr>Microsoft YaHei</vt:lpstr>
      <vt:lpstr>Times New Roman</vt:lpstr>
      <vt:lpstr>Monotype Corsiva</vt:lpstr>
      <vt:lpstr>Microsoft JhengHei Light</vt:lpstr>
      <vt:lpstr>Microsoft YaHei UI</vt:lpstr>
      <vt:lpstr>Cambria Math</vt:lpstr>
      <vt:lpstr>Mistral</vt:lpstr>
      <vt:lpstr>Microsoft JhengHei</vt:lpstr>
      <vt:lpstr>Malgun Gothic Semilight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PC</cp:lastModifiedBy>
  <cp:revision>5</cp:revision>
  <dcterms:created xsi:type="dcterms:W3CDTF">2025-10-11T21:18:14Z</dcterms:created>
  <dcterms:modified xsi:type="dcterms:W3CDTF">2025-10-11T22:24:25Z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1049-12.2.0.21931</vt:lpwstr>
  </property>
  <property fmtid="{D5CDD505-2E9C-101B-9397-08002B2CF9AE}" pid="3" name="ICV">
    <vt:lpwstr>2DDF9065ACF2419AAA7595645FCCAE26_12</vt:lpwstr>
  </property>
</Properties>
</file>